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Oswald Regular"/>
      <p:regular r:id="rId37"/>
      <p:bold r:id="rId38"/>
    </p:embeddedFont>
    <p:embeddedFont>
      <p:font typeface="Average"/>
      <p:regular r:id="rId39"/>
    </p:embeddedFont>
    <p:embeddedFont>
      <p:font typeface="Oswald"/>
      <p:regular r:id="rId40"/>
      <p:bold r:id="rId41"/>
    </p:embeddedFont>
    <p:embeddedFont>
      <p:font typeface="Special Elite"/>
      <p:regular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regular.fntdata"/><Relationship Id="rId20" Type="http://schemas.openxmlformats.org/officeDocument/2006/relationships/slide" Target="slides/slide15.xml"/><Relationship Id="rId42" Type="http://schemas.openxmlformats.org/officeDocument/2006/relationships/font" Target="fonts/SpecialElite-regular.fntdata"/><Relationship Id="rId41" Type="http://schemas.openxmlformats.org/officeDocument/2006/relationships/font" Target="fonts/Oswald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OswaldRegular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Average-regular.fntdata"/><Relationship Id="rId16" Type="http://schemas.openxmlformats.org/officeDocument/2006/relationships/slide" Target="slides/slide11.xml"/><Relationship Id="rId38" Type="http://schemas.openxmlformats.org/officeDocument/2006/relationships/font" Target="fonts/OswaldRegular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6caa390223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6caa390223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6caa390223_0_2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6caa390223_0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caa390272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caa390272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6caa390223_0_2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6caa390223_0_2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6caa390223_0_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6caa390223_0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6caa39027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6caa39027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caa390223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caa390223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caa39027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caa39027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6caa390223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6caa390223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6caa390223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6caa390223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6caa390223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6caa390223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caa390223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caa390223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6caa390223_0_3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6caa390223_0_3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caaf5c8f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caaf5c8f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6caa390223_0_3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6caa390223_0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caa390223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6caa390223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6caa390223_0_3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6caa390223_0_3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6caa390223_0_3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6caa390223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6caa390223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6caa390223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caa390223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6caa390223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6caa390223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6caa390223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6caa390223_0_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6caa390223_0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6caa390223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6caa390223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caebe199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6caebe199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caa390223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caa390223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caa390223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caa390223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caa390223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caa390223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caa390223_0_2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caa390223_0_2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caa390223_0_2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caa390223_0_2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caa390223_0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caa390223_0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4350279" y="2855377"/>
            <a:ext cx="443589" cy="105632"/>
            <a:chOff x="4137525" y="2915950"/>
            <a:chExt cx="869100" cy="207000"/>
          </a:xfrm>
        </p:grpSpPr>
        <p:sp>
          <p:nvSpPr>
            <p:cNvPr id="11" name="Google Shape;11;p2"/>
            <p:cNvSpPr/>
            <p:nvPr/>
          </p:nvSpPr>
          <p:spPr>
            <a:xfrm>
              <a:off x="446857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7996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4137525" y="2915950"/>
              <a:ext cx="207000" cy="2070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" name="Google Shape;14;p2"/>
          <p:cNvSpPr txBox="1"/>
          <p:nvPr>
            <p:ph type="ctrTitle"/>
          </p:nvPr>
        </p:nvSpPr>
        <p:spPr>
          <a:xfrm>
            <a:off x="671258" y="990800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671250" y="3174876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255275"/>
            <a:ext cx="8520600" cy="189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671250" y="2141250"/>
            <a:ext cx="7852200" cy="86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swald"/>
              <a:buNone/>
              <a:defRPr sz="2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lat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swald"/>
              <a:buNone/>
              <a:defRPr sz="30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Average"/>
              <a:buChar char="●"/>
              <a:defRPr sz="18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●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Average"/>
              <a:buChar char="○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Average"/>
              <a:buChar char="■"/>
              <a:defRPr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1pPr>
            <a:lvl2pPr lvl="1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2pPr>
            <a:lvl3pPr lvl="2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3pPr>
            <a:lvl4pPr lvl="3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4pPr>
            <a:lvl5pPr lvl="4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5pPr>
            <a:lvl6pPr lvl="5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6pPr>
            <a:lvl7pPr lvl="6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7pPr>
            <a:lvl8pPr lvl="7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8pPr>
            <a:lvl9pPr lvl="8" rtl="0" algn="r">
              <a:buNone/>
              <a:defRPr sz="1000">
                <a:solidFill>
                  <a:schemeClr val="accent3"/>
                </a:solidFill>
                <a:latin typeface="Average"/>
                <a:ea typeface="Average"/>
                <a:cs typeface="Average"/>
                <a:sym typeface="Average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26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8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Relationship Id="rId4" Type="http://schemas.openxmlformats.org/officeDocument/2006/relationships/image" Target="../media/image3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671258" y="1083413"/>
            <a:ext cx="7801500" cy="1730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HOPE for Tomorrow </a:t>
            </a:r>
            <a:r>
              <a:rPr lang="en" sz="6000"/>
              <a:t>Podcast</a:t>
            </a:r>
            <a:endParaRPr sz="600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671250" y="3292463"/>
            <a:ext cx="78015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How can we use our voices to affect </a:t>
            </a:r>
            <a:endParaRPr sz="24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social or environmental change?</a:t>
            </a:r>
            <a:r>
              <a:rPr lang="en" sz="2400">
                <a:solidFill>
                  <a:schemeClr val="dk1"/>
                </a:solidFill>
              </a:rPr>
              <a:t> 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/>
          <p:nvPr/>
        </p:nvSpPr>
        <p:spPr>
          <a:xfrm rot="-882773">
            <a:off x="177041" y="997342"/>
            <a:ext cx="5076867" cy="50586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FF9900"/>
                </a:solidFill>
                <a:latin typeface="Special Elite"/>
                <a:ea typeface="Special Elite"/>
                <a:cs typeface="Special Elite"/>
                <a:sym typeface="Special Elite"/>
              </a:rPr>
              <a:t>LIVE sports radio show!</a:t>
            </a:r>
            <a:endParaRPr b="1" sz="3000">
              <a:solidFill>
                <a:srgbClr val="FF99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3"/>
          <p:cNvSpPr txBox="1"/>
          <p:nvPr/>
        </p:nvSpPr>
        <p:spPr>
          <a:xfrm>
            <a:off x="1515750" y="3902875"/>
            <a:ext cx="6112500" cy="1062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Weather, Traffic, and Breaking News Room</a:t>
            </a:r>
            <a:endParaRPr sz="30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5"/>
          <p:cNvPicPr preferRelativeResize="0"/>
          <p:nvPr/>
        </p:nvPicPr>
        <p:blipFill rotWithShape="1">
          <a:blip r:embed="rId3">
            <a:alphaModFix/>
          </a:blip>
          <a:srcRect b="-2480" l="0" r="0" t="2480"/>
          <a:stretch/>
        </p:blipFill>
        <p:spPr>
          <a:xfrm>
            <a:off x="2893548" y="445025"/>
            <a:ext cx="3356924" cy="4475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>
            <p:ph idx="1" type="body"/>
          </p:nvPr>
        </p:nvSpPr>
        <p:spPr>
          <a:xfrm>
            <a:off x="116525" y="639750"/>
            <a:ext cx="2650500" cy="3864000"/>
          </a:xfrm>
          <a:prstGeom prst="rect">
            <a:avLst/>
          </a:prstGeom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35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Back to the conference room to meet with the Digital Content Manager and find out what the project will be! </a:t>
            </a:r>
            <a:endParaRPr sz="235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146" name="Google Shape;14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9750" y="14940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100">
        <p14:gallery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8"/>
          <p:cNvSpPr/>
          <p:nvPr/>
        </p:nvSpPr>
        <p:spPr>
          <a:xfrm>
            <a:off x="450649" y="401825"/>
            <a:ext cx="4522928" cy="185995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FF9900"/>
                </a:solidFill>
                <a:latin typeface="Barrio"/>
              </a:rPr>
              <a:t>Project</a:t>
            </a:r>
          </a:p>
        </p:txBody>
      </p:sp>
      <p:sp>
        <p:nvSpPr>
          <p:cNvPr id="153" name="Google Shape;153;p28"/>
          <p:cNvSpPr/>
          <p:nvPr/>
        </p:nvSpPr>
        <p:spPr>
          <a:xfrm>
            <a:off x="322926" y="2571750"/>
            <a:ext cx="4778372" cy="23191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solidFill>
                  <a:srgbClr val="000000"/>
                </a:solidFill>
                <a:latin typeface="Satisfy"/>
              </a:rPr>
              <a:t>Announced!</a:t>
            </a:r>
          </a:p>
        </p:txBody>
      </p:sp>
      <p:pic>
        <p:nvPicPr>
          <p:cNvPr id="154" name="Google Shape;15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73163" y="832800"/>
            <a:ext cx="3477900" cy="347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100">
        <p14:gallery dir="l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8575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/>
          <p:nvPr>
            <p:ph idx="1" type="body"/>
          </p:nvPr>
        </p:nvSpPr>
        <p:spPr>
          <a:xfrm>
            <a:off x="311700" y="1170750"/>
            <a:ext cx="4732800" cy="280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Carpooling back to school to brainstorm and listen to a recorded episode made by their teachers!</a:t>
            </a:r>
            <a:endParaRPr sz="30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165" name="Google Shape;16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3600">
        <p14:gallery dir="l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1"/>
          <p:cNvSpPr txBox="1"/>
          <p:nvPr/>
        </p:nvSpPr>
        <p:spPr>
          <a:xfrm>
            <a:off x="1855925" y="3748075"/>
            <a:ext cx="7138800" cy="114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latin typeface="Special Elite"/>
                <a:ea typeface="Special Elite"/>
                <a:cs typeface="Special Elite"/>
                <a:sym typeface="Special Elite"/>
              </a:rPr>
              <a:t>Local podcaster, Michael Yarborough, came to offer advice, support, and guidance.  He answered all of our many questions and was super helpful!</a:t>
            </a:r>
            <a:r>
              <a:rPr lang="en">
                <a:latin typeface="Special Elite"/>
                <a:ea typeface="Special Elite"/>
                <a:cs typeface="Special Elite"/>
                <a:sym typeface="Special Elite"/>
              </a:rPr>
              <a:t>   </a:t>
            </a:r>
            <a:endParaRPr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sp>
        <p:nvSpPr>
          <p:cNvPr id="172" name="Google Shape;172;p31"/>
          <p:cNvSpPr/>
          <p:nvPr/>
        </p:nvSpPr>
        <p:spPr>
          <a:xfrm>
            <a:off x="1768075" y="4351275"/>
            <a:ext cx="413400" cy="631500"/>
          </a:xfrm>
          <a:prstGeom prst="rtTriangle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1"/>
          <p:cNvSpPr/>
          <p:nvPr/>
        </p:nvSpPr>
        <p:spPr>
          <a:xfrm rot="10800000">
            <a:off x="8684975" y="3644700"/>
            <a:ext cx="413100" cy="631500"/>
          </a:xfrm>
          <a:prstGeom prst="rtTriangle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3600">
        <p14:gallery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551675" y="1845975"/>
            <a:ext cx="4615500" cy="182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Launch:  A visit to Entercom Charlotte</a:t>
            </a:r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/>
          <p:nvPr/>
        </p:nvSpPr>
        <p:spPr>
          <a:xfrm>
            <a:off x="206650" y="2502900"/>
            <a:ext cx="413400" cy="1056300"/>
          </a:xfrm>
          <a:prstGeom prst="rtTriangl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14"/>
          <p:cNvSpPr/>
          <p:nvPr/>
        </p:nvSpPr>
        <p:spPr>
          <a:xfrm flipH="1" rot="-5400000">
            <a:off x="4300675" y="2266050"/>
            <a:ext cx="1070700" cy="436200"/>
          </a:xfrm>
          <a:prstGeom prst="rtTriangl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0450" y="0"/>
            <a:ext cx="6857999" cy="5143500"/>
          </a:xfrm>
          <a:prstGeom prst="rect">
            <a:avLst/>
          </a:prstGeom>
          <a:noFill/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3"/>
          <p:cNvSpPr txBox="1"/>
          <p:nvPr>
            <p:ph idx="1" type="body"/>
          </p:nvPr>
        </p:nvSpPr>
        <p:spPr>
          <a:xfrm>
            <a:off x="162475" y="298200"/>
            <a:ext cx="1974300" cy="454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Recording Day!!! </a:t>
            </a:r>
            <a:r>
              <a:rPr lang="en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Students used the program </a:t>
            </a:r>
            <a:r>
              <a:rPr b="1" lang="en">
                <a:solidFill>
                  <a:srgbClr val="1155CC"/>
                </a:solidFill>
                <a:latin typeface="Special Elite"/>
                <a:ea typeface="Special Elite"/>
                <a:cs typeface="Special Elite"/>
                <a:sym typeface="Special Elite"/>
              </a:rPr>
              <a:t>Audacity</a:t>
            </a:r>
            <a:r>
              <a:rPr lang="en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 to record their segments.  Huge thanks to Mr. Levinson for the equipment and lessons on how to operate the program! </a:t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84" name="Google Shape;18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6857999" cy="5143500"/>
          </a:xfrm>
          <a:prstGeom prst="rect">
            <a:avLst/>
          </a:prstGeom>
          <a:noFill/>
          <a:ln cap="flat" cmpd="sng" w="38100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mc:AlternateContent>
    <mc:Choice Requires="p14">
      <p:transition spd="slow" p14:dur="4100">
        <p14:gallery dir="l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4"/>
          <p:cNvSpPr txBox="1"/>
          <p:nvPr>
            <p:ph type="title"/>
          </p:nvPr>
        </p:nvSpPr>
        <p:spPr>
          <a:xfrm>
            <a:off x="1754250" y="341700"/>
            <a:ext cx="5635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SIXTEEN VOICES 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90" name="Google Shape;190;p34"/>
          <p:cNvSpPr txBox="1"/>
          <p:nvPr>
            <p:ph idx="1" type="body"/>
          </p:nvPr>
        </p:nvSpPr>
        <p:spPr>
          <a:xfrm>
            <a:off x="2502150" y="914400"/>
            <a:ext cx="4139700" cy="83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1155CC"/>
                </a:solidFill>
                <a:latin typeface="Special Elite"/>
                <a:ea typeface="Special Elite"/>
                <a:cs typeface="Special Elite"/>
                <a:sym typeface="Special Elite"/>
              </a:rPr>
              <a:t>SEVEN TOPICS</a:t>
            </a:r>
            <a:r>
              <a:rPr lang="en" sz="2400">
                <a:solidFill>
                  <a:srgbClr val="1155CC"/>
                </a:solidFill>
                <a:latin typeface="Oswald Regular"/>
                <a:ea typeface="Oswald Regular"/>
                <a:cs typeface="Oswald Regular"/>
                <a:sym typeface="Oswald Regular"/>
              </a:rPr>
              <a:t> </a:t>
            </a:r>
            <a:endParaRPr sz="2400">
              <a:solidFill>
                <a:srgbClr val="1155CC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>
              <a:solidFill>
                <a:srgbClr val="1155CC"/>
              </a:solidFill>
              <a:latin typeface="Oswald Regular"/>
              <a:ea typeface="Oswald Regular"/>
              <a:cs typeface="Oswald Regular"/>
              <a:sym typeface="Oswald Regular"/>
            </a:endParaRPr>
          </a:p>
        </p:txBody>
      </p:sp>
      <p:sp>
        <p:nvSpPr>
          <p:cNvPr id="191" name="Google Shape;191;p34"/>
          <p:cNvSpPr txBox="1"/>
          <p:nvPr/>
        </p:nvSpPr>
        <p:spPr>
          <a:xfrm>
            <a:off x="3057900" y="1751100"/>
            <a:ext cx="3028200" cy="6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  <a:t>FOUR TEACHERS</a:t>
            </a:r>
            <a:endParaRPr/>
          </a:p>
        </p:txBody>
      </p:sp>
      <p:sp>
        <p:nvSpPr>
          <p:cNvPr id="192" name="Google Shape;192;p34"/>
          <p:cNvSpPr/>
          <p:nvPr/>
        </p:nvSpPr>
        <p:spPr>
          <a:xfrm>
            <a:off x="2088025" y="330600"/>
            <a:ext cx="1189800" cy="59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93" name="Google Shape;193;p34"/>
          <p:cNvSpPr/>
          <p:nvPr/>
        </p:nvSpPr>
        <p:spPr>
          <a:xfrm>
            <a:off x="1754250" y="1035300"/>
            <a:ext cx="1189800" cy="59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4"/>
          <p:cNvSpPr txBox="1"/>
          <p:nvPr/>
        </p:nvSpPr>
        <p:spPr>
          <a:xfrm>
            <a:off x="1480650" y="2444700"/>
            <a:ext cx="6182700" cy="7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600">
                <a:solidFill>
                  <a:srgbClr val="1155CC"/>
                </a:solidFill>
                <a:latin typeface="Special Elite"/>
                <a:ea typeface="Special Elite"/>
                <a:cs typeface="Special Elite"/>
                <a:sym typeface="Special Elite"/>
              </a:rPr>
              <a:t>FIVE CLASSES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2088025" y="1740000"/>
            <a:ext cx="1189800" cy="59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FF"/>
              </a:solidFill>
            </a:endParaRPr>
          </a:p>
        </p:txBody>
      </p:sp>
      <p:sp>
        <p:nvSpPr>
          <p:cNvPr id="196" name="Google Shape;196;p34"/>
          <p:cNvSpPr/>
          <p:nvPr/>
        </p:nvSpPr>
        <p:spPr>
          <a:xfrm>
            <a:off x="1646300" y="2508000"/>
            <a:ext cx="1189800" cy="594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4"/>
          <p:cNvSpPr txBox="1"/>
          <p:nvPr/>
        </p:nvSpPr>
        <p:spPr>
          <a:xfrm>
            <a:off x="1342275" y="3421750"/>
            <a:ext cx="6321000" cy="110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600">
                <a:solidFill>
                  <a:srgbClr val="FF9900"/>
                </a:solidFill>
                <a:latin typeface="Oswald"/>
                <a:ea typeface="Oswald"/>
                <a:cs typeface="Oswald"/>
                <a:sym typeface="Oswald"/>
              </a:rPr>
              <a:t>ONE QUESTION</a:t>
            </a:r>
            <a:endParaRPr b="1" sz="5600">
              <a:solidFill>
                <a:srgbClr val="FF99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/>
          <p:nvPr>
            <p:ph idx="1" type="body"/>
          </p:nvPr>
        </p:nvSpPr>
        <p:spPr>
          <a:xfrm>
            <a:off x="7078150" y="1513200"/>
            <a:ext cx="1854600" cy="21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The </a:t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Charlotte</a:t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Housing </a:t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Crisis</a:t>
            </a:r>
            <a:endParaRPr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203" name="Google Shape;20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" name="Google Shape;204;p35"/>
          <p:cNvCxnSpPr/>
          <p:nvPr/>
        </p:nvCxnSpPr>
        <p:spPr>
          <a:xfrm>
            <a:off x="7049350" y="1354750"/>
            <a:ext cx="1687800" cy="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" name="Google Shape;205;p35"/>
          <p:cNvCxnSpPr/>
          <p:nvPr/>
        </p:nvCxnSpPr>
        <p:spPr>
          <a:xfrm>
            <a:off x="7078150" y="3699175"/>
            <a:ext cx="1630200" cy="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/>
          <p:nvPr>
            <p:ph idx="1" type="body"/>
          </p:nvPr>
        </p:nvSpPr>
        <p:spPr>
          <a:xfrm>
            <a:off x="7231725" y="1923000"/>
            <a:ext cx="1705800" cy="12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Foster </a:t>
            </a:r>
            <a:endParaRPr sz="24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Care </a:t>
            </a:r>
            <a:endParaRPr sz="24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211" name="Google Shape;21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6"/>
          <p:cNvSpPr txBox="1"/>
          <p:nvPr/>
        </p:nvSpPr>
        <p:spPr>
          <a:xfrm>
            <a:off x="7932150" y="837375"/>
            <a:ext cx="7138800" cy="83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213" name="Google Shape;213;p36"/>
          <p:cNvCxnSpPr/>
          <p:nvPr/>
        </p:nvCxnSpPr>
        <p:spPr>
          <a:xfrm>
            <a:off x="7198600" y="1641775"/>
            <a:ext cx="1469700" cy="114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14" name="Google Shape;214;p36"/>
          <p:cNvCxnSpPr/>
          <p:nvPr/>
        </p:nvCxnSpPr>
        <p:spPr>
          <a:xfrm>
            <a:off x="7210150" y="3312350"/>
            <a:ext cx="1446600" cy="231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7"/>
          <p:cNvSpPr/>
          <p:nvPr/>
        </p:nvSpPr>
        <p:spPr>
          <a:xfrm>
            <a:off x="-12" y="2250300"/>
            <a:ext cx="9144000" cy="6429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37"/>
          <p:cNvSpPr txBox="1"/>
          <p:nvPr/>
        </p:nvSpPr>
        <p:spPr>
          <a:xfrm>
            <a:off x="780750" y="2330700"/>
            <a:ext cx="10449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Future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222" name="Google Shape;222;p37"/>
          <p:cNvSpPr txBox="1"/>
          <p:nvPr/>
        </p:nvSpPr>
        <p:spPr>
          <a:xfrm>
            <a:off x="7129725" y="2337900"/>
            <a:ext cx="1412100" cy="46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podcaster!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2125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38"/>
          <p:cNvSpPr txBox="1"/>
          <p:nvPr/>
        </p:nvSpPr>
        <p:spPr>
          <a:xfrm>
            <a:off x="46075" y="1869600"/>
            <a:ext cx="1984200" cy="14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Gender Pay Inequality</a:t>
            </a:r>
            <a:endParaRPr sz="24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cxnSp>
        <p:nvCxnSpPr>
          <p:cNvPr id="229" name="Google Shape;229;p38"/>
          <p:cNvCxnSpPr/>
          <p:nvPr/>
        </p:nvCxnSpPr>
        <p:spPr>
          <a:xfrm>
            <a:off x="172225" y="1779550"/>
            <a:ext cx="1756500" cy="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0" name="Google Shape;230;p38"/>
          <p:cNvCxnSpPr/>
          <p:nvPr/>
        </p:nvCxnSpPr>
        <p:spPr>
          <a:xfrm flipH="1" rot="10800000">
            <a:off x="189325" y="3262500"/>
            <a:ext cx="1722300" cy="114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9"/>
          <p:cNvSpPr txBox="1"/>
          <p:nvPr/>
        </p:nvSpPr>
        <p:spPr>
          <a:xfrm>
            <a:off x="172225" y="1773750"/>
            <a:ext cx="2020500" cy="15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Declining </a:t>
            </a:r>
            <a:endParaRPr sz="24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Bird </a:t>
            </a:r>
            <a:endParaRPr sz="24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Population</a:t>
            </a:r>
            <a:r>
              <a:rPr lang="en" sz="2400">
                <a:latin typeface="Special Elite"/>
                <a:ea typeface="Special Elite"/>
                <a:cs typeface="Special Elite"/>
                <a:sym typeface="Special Elite"/>
              </a:rPr>
              <a:t> </a:t>
            </a:r>
            <a:endParaRPr sz="24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cxnSp>
        <p:nvCxnSpPr>
          <p:cNvPr id="237" name="Google Shape;237;p39"/>
          <p:cNvCxnSpPr/>
          <p:nvPr/>
        </p:nvCxnSpPr>
        <p:spPr>
          <a:xfrm>
            <a:off x="287025" y="1595875"/>
            <a:ext cx="1848300" cy="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39"/>
          <p:cNvCxnSpPr/>
          <p:nvPr/>
        </p:nvCxnSpPr>
        <p:spPr>
          <a:xfrm>
            <a:off x="292725" y="3673925"/>
            <a:ext cx="1836900" cy="0"/>
          </a:xfrm>
          <a:prstGeom prst="straightConnector1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0"/>
          <p:cNvSpPr txBox="1"/>
          <p:nvPr>
            <p:ph idx="1" type="body"/>
          </p:nvPr>
        </p:nvSpPr>
        <p:spPr>
          <a:xfrm>
            <a:off x="461775" y="2234100"/>
            <a:ext cx="1639200" cy="675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Plastic </a:t>
            </a:r>
            <a:endParaRPr sz="3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3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244" name="Google Shape;24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87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0"/>
          <p:cNvSpPr txBox="1"/>
          <p:nvPr/>
        </p:nvSpPr>
        <p:spPr>
          <a:xfrm>
            <a:off x="6685775" y="2234100"/>
            <a:ext cx="22119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Pollution</a:t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  <p:cxnSp>
        <p:nvCxnSpPr>
          <p:cNvPr id="246" name="Google Shape;246;p40"/>
          <p:cNvCxnSpPr/>
          <p:nvPr/>
        </p:nvCxnSpPr>
        <p:spPr>
          <a:xfrm>
            <a:off x="197600" y="2234100"/>
            <a:ext cx="2445600" cy="3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7" name="Google Shape;247;p40"/>
          <p:cNvCxnSpPr/>
          <p:nvPr/>
        </p:nvCxnSpPr>
        <p:spPr>
          <a:xfrm>
            <a:off x="197600" y="2909400"/>
            <a:ext cx="2445600" cy="3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8" name="Google Shape;248;p40"/>
          <p:cNvCxnSpPr/>
          <p:nvPr/>
        </p:nvCxnSpPr>
        <p:spPr>
          <a:xfrm>
            <a:off x="6500825" y="2909400"/>
            <a:ext cx="2445600" cy="3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9" name="Google Shape;249;p40"/>
          <p:cNvCxnSpPr/>
          <p:nvPr/>
        </p:nvCxnSpPr>
        <p:spPr>
          <a:xfrm>
            <a:off x="6500825" y="2234100"/>
            <a:ext cx="2445600" cy="3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1"/>
          <p:cNvSpPr txBox="1"/>
          <p:nvPr>
            <p:ph idx="1" type="body"/>
          </p:nvPr>
        </p:nvSpPr>
        <p:spPr>
          <a:xfrm>
            <a:off x="1113675" y="1017300"/>
            <a:ext cx="3088500" cy="3108900"/>
          </a:xfrm>
          <a:prstGeom prst="rect">
            <a:avLst/>
          </a:prstGeom>
          <a:ln cap="flat" cmpd="sng" w="38100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Children </a:t>
            </a:r>
            <a:endParaRPr sz="3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from </a:t>
            </a:r>
            <a:endParaRPr sz="3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Single-parent </a:t>
            </a:r>
            <a:endParaRPr sz="3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r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3000">
                <a:solidFill>
                  <a:srgbClr val="FFFFFF"/>
                </a:solidFill>
                <a:latin typeface="Special Elite"/>
                <a:ea typeface="Special Elite"/>
                <a:cs typeface="Special Elite"/>
                <a:sym typeface="Special Elite"/>
              </a:rPr>
              <a:t>Families</a:t>
            </a:r>
            <a:endParaRPr sz="3000">
              <a:solidFill>
                <a:srgbClr val="FFFFFF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  <p:pic>
        <p:nvPicPr>
          <p:cNvPr id="255" name="Google Shape;25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75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50" y="193138"/>
            <a:ext cx="6342973" cy="475722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6572925" y="390450"/>
            <a:ext cx="2466300" cy="4476900"/>
          </a:xfrm>
          <a:prstGeom prst="rect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First stop: Conference </a:t>
            </a:r>
            <a:r>
              <a:rPr lang="en" sz="24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Room</a:t>
            </a:r>
            <a:r>
              <a:rPr lang="en" sz="2400">
                <a:solidFill>
                  <a:schemeClr val="dk1"/>
                </a:solidFill>
                <a:latin typeface="Special Elite"/>
                <a:ea typeface="Special Elite"/>
                <a:cs typeface="Special Elite"/>
                <a:sym typeface="Special Elite"/>
              </a:rPr>
              <a:t> for an intro to our tour.  The excitement is building as students do not yet know what their project is!</a:t>
            </a:r>
            <a:endParaRPr sz="2400">
              <a:solidFill>
                <a:schemeClr val="dk1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8335225" y="2737500"/>
            <a:ext cx="6613200" cy="7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  <mc:AlternateContent>
    <mc:Choice Requires="p14">
      <p:transition spd="slow" p14:dur="4100">
        <p14:gallery dir="l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4375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8375" y="-18"/>
            <a:ext cx="3857626" cy="5143516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2"/>
          <p:cNvSpPr/>
          <p:nvPr/>
        </p:nvSpPr>
        <p:spPr>
          <a:xfrm>
            <a:off x="2979825" y="4626000"/>
            <a:ext cx="3632400" cy="517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2"/>
          <p:cNvSpPr txBox="1"/>
          <p:nvPr/>
        </p:nvSpPr>
        <p:spPr>
          <a:xfrm>
            <a:off x="3063825" y="4506000"/>
            <a:ext cx="3548400" cy="5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3600">
                <a:solidFill>
                  <a:srgbClr val="FF9900"/>
                </a:solidFill>
                <a:latin typeface="Special Elite"/>
                <a:ea typeface="Special Elite"/>
                <a:cs typeface="Special Elite"/>
                <a:sym typeface="Special Elite"/>
              </a:rPr>
              <a:t>Deforestation</a:t>
            </a:r>
            <a:endParaRPr sz="3600">
              <a:solidFill>
                <a:srgbClr val="FF99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3"/>
          <p:cNvSpPr txBox="1"/>
          <p:nvPr>
            <p:ph type="title"/>
          </p:nvPr>
        </p:nvSpPr>
        <p:spPr>
          <a:xfrm>
            <a:off x="311700" y="445025"/>
            <a:ext cx="8723400" cy="657900"/>
          </a:xfrm>
          <a:prstGeom prst="rect">
            <a:avLst/>
          </a:prstGeom>
          <a:solidFill>
            <a:srgbClr val="073763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Stay tuned </a:t>
            </a:r>
            <a:r>
              <a:rPr lang="en"/>
              <a:t>. . . </a:t>
            </a:r>
            <a:r>
              <a:rPr lang="en"/>
              <a:t>PODCAST episodes will launch January 2020 </a:t>
            </a:r>
            <a:endParaRPr/>
          </a:p>
        </p:txBody>
      </p:sp>
      <p:sp>
        <p:nvSpPr>
          <p:cNvPr id="269" name="Google Shape;269;p43"/>
          <p:cNvSpPr txBox="1"/>
          <p:nvPr>
            <p:ph idx="1" type="body"/>
          </p:nvPr>
        </p:nvSpPr>
        <p:spPr>
          <a:xfrm>
            <a:off x="123900" y="1287075"/>
            <a:ext cx="4448100" cy="383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  <a:latin typeface="Special Elite"/>
                <a:ea typeface="Special Elite"/>
                <a:cs typeface="Special Elite"/>
                <a:sym typeface="Special Elite"/>
              </a:rPr>
              <a:t>hopek12.com/hope-for-tomorrow</a:t>
            </a:r>
            <a:endParaRPr b="1">
              <a:solidFill>
                <a:srgbClr val="FF99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9900"/>
                </a:solidFill>
                <a:latin typeface="Special Elite"/>
                <a:ea typeface="Special Elite"/>
                <a:cs typeface="Special Elite"/>
                <a:sym typeface="Special Elite"/>
              </a:rPr>
              <a:t>Special thanks to: Carpool Drivers, Entercom Charlotte, Michael Yarborough, Mrs. Pacetti (English/project lead), Miss Peatross (History/editor), Linda Harris (PBL), Mr. Levinson (Science/equipment), Ragan Coan (slideshow), Hannah Ballew (banner), and Audacity.  </a:t>
            </a:r>
            <a:endParaRPr b="1">
              <a:solidFill>
                <a:srgbClr val="FF9900"/>
              </a:solidFill>
              <a:latin typeface="Special Elite"/>
              <a:ea typeface="Special Elite"/>
              <a:cs typeface="Special Elite"/>
              <a:sym typeface="Special Elite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99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b="1" lang="en" sz="2400">
                <a:solidFill>
                  <a:srgbClr val="FF9900"/>
                </a:solidFill>
              </a:rPr>
              <a:t> </a:t>
            </a:r>
            <a:endParaRPr b="1" sz="2400">
              <a:solidFill>
                <a:srgbClr val="FF9900"/>
              </a:solidFill>
            </a:endParaRPr>
          </a:p>
        </p:txBody>
      </p:sp>
      <p:pic>
        <p:nvPicPr>
          <p:cNvPr id="270" name="Google Shape;270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5350" y="1287075"/>
            <a:ext cx="3965625" cy="34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4100">
        <p14:gallery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75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/>
          <p:nvPr/>
        </p:nvSpPr>
        <p:spPr>
          <a:xfrm>
            <a:off x="2491375" y="4110300"/>
            <a:ext cx="918600" cy="1033200"/>
          </a:xfrm>
          <a:prstGeom prst="rtTriangle">
            <a:avLst/>
          </a:prstGeom>
          <a:solidFill>
            <a:srgbClr val="FF99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6"/>
          <p:cNvSpPr/>
          <p:nvPr/>
        </p:nvSpPr>
        <p:spPr>
          <a:xfrm flipH="1" rot="-5400000">
            <a:off x="5670325" y="61200"/>
            <a:ext cx="1084200" cy="961800"/>
          </a:xfrm>
          <a:prstGeom prst="rtTriangle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3" name="Google Shape;83;p16"/>
          <p:cNvCxnSpPr/>
          <p:nvPr/>
        </p:nvCxnSpPr>
        <p:spPr>
          <a:xfrm flipH="1">
            <a:off x="2250450" y="11475"/>
            <a:ext cx="22800" cy="51435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" name="Google Shape;84;p16"/>
          <p:cNvCxnSpPr/>
          <p:nvPr/>
        </p:nvCxnSpPr>
        <p:spPr>
          <a:xfrm flipH="1">
            <a:off x="2491363" y="11475"/>
            <a:ext cx="11400" cy="41676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" name="Google Shape;85;p16"/>
          <p:cNvCxnSpPr>
            <a:stCxn id="82" idx="4"/>
          </p:cNvCxnSpPr>
          <p:nvPr/>
        </p:nvCxnSpPr>
        <p:spPr>
          <a:xfrm>
            <a:off x="6693325" y="1084200"/>
            <a:ext cx="0" cy="40479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" name="Google Shape;86;p16"/>
          <p:cNvCxnSpPr/>
          <p:nvPr/>
        </p:nvCxnSpPr>
        <p:spPr>
          <a:xfrm flipH="1">
            <a:off x="6888725" y="11475"/>
            <a:ext cx="5100" cy="5178000"/>
          </a:xfrm>
          <a:prstGeom prst="straightConnector1">
            <a:avLst/>
          </a:prstGeom>
          <a:noFill/>
          <a:ln cap="flat" cmpd="sng" w="1905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3175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7"/>
          <p:cNvSpPr/>
          <p:nvPr/>
        </p:nvSpPr>
        <p:spPr>
          <a:xfrm>
            <a:off x="672875" y="4023350"/>
            <a:ext cx="7798200" cy="1028100"/>
          </a:xfrm>
          <a:prstGeom prst="ribbon2">
            <a:avLst>
              <a:gd fmla="val 16667" name="adj1"/>
              <a:gd fmla="val 50000" name="adj2"/>
            </a:avLst>
          </a:prstGeom>
          <a:solidFill>
            <a:srgbClr val="FFFFFF"/>
          </a:solidFill>
          <a:ln cap="flat" cmpd="sng" w="9525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7"/>
          <p:cNvSpPr txBox="1"/>
          <p:nvPr/>
        </p:nvSpPr>
        <p:spPr>
          <a:xfrm>
            <a:off x="2615675" y="4092200"/>
            <a:ext cx="3912600" cy="11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Special Elite"/>
                <a:ea typeface="Special Elite"/>
                <a:cs typeface="Special Elite"/>
                <a:sym typeface="Special Elite"/>
              </a:rPr>
              <a:t>Start of our tour!</a:t>
            </a:r>
            <a:endParaRPr sz="3200">
              <a:latin typeface="Special Elite"/>
              <a:ea typeface="Special Elite"/>
              <a:cs typeface="Special Elite"/>
              <a:sym typeface="Special Elit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0"/>
            <a:ext cx="6857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1155CC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8575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9900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0" y="285750"/>
            <a:ext cx="6096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ate">
  <a:themeElements>
    <a:clrScheme name="Slate">
      <a:dk1>
        <a:srgbClr val="FFFFFF"/>
      </a:dk1>
      <a:lt1>
        <a:srgbClr val="37474F"/>
      </a:lt1>
      <a:dk2>
        <a:srgbClr val="9E9E9E"/>
      </a:dk2>
      <a:lt2>
        <a:srgbClr val="E0E0E0"/>
      </a:lt2>
      <a:accent1>
        <a:srgbClr val="616161"/>
      </a:accent1>
      <a:accent2>
        <a:srgbClr val="78909C"/>
      </a:accent2>
      <a:accent3>
        <a:srgbClr val="CACACA"/>
      </a:accent3>
      <a:accent4>
        <a:srgbClr val="64FFDA"/>
      </a:accent4>
      <a:accent5>
        <a:srgbClr val="FFD966"/>
      </a:accent5>
      <a:accent6>
        <a:srgbClr val="F5F5F5"/>
      </a:accent6>
      <a:hlink>
        <a:srgbClr val="FFD966"/>
      </a:hlink>
      <a:folHlink>
        <a:srgbClr val="FFD9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